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4" r:id="rId4"/>
    <p:sldId id="283" r:id="rId5"/>
    <p:sldId id="266" r:id="rId6"/>
    <p:sldId id="267" r:id="rId7"/>
    <p:sldId id="281" r:id="rId8"/>
    <p:sldId id="282" r:id="rId9"/>
    <p:sldId id="277" r:id="rId10"/>
    <p:sldId id="275" r:id="rId11"/>
    <p:sldId id="278" r:id="rId12"/>
    <p:sldId id="280" r:id="rId13"/>
  </p:sldIdLst>
  <p:sldSz cx="9144000" cy="6858000" type="screen4x3"/>
  <p:notesSz cx="6791325" cy="9921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D03A8-EA16-4546-97FA-94DA88057F0C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FF413-62D9-4CCB-93E7-7FC2ED067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724F-F269-4FB5-A2F4-EB14136CB73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CAB5-9D5E-4758-892C-B899F479F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714489"/>
            <a:ext cx="7315224" cy="18859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по проверке итогового сочинения</a:t>
            </a:r>
            <a:endParaRPr lang="ru-RU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obrazovanie.admsakhalin.ru/uploads/pics/2017_1511_1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071942"/>
            <a:ext cx="3861423" cy="257176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«Работаем экспертами». Сочинение № 3</a:t>
            </a:r>
            <a:endParaRPr lang="ru-RU" sz="2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72476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>	</a:t>
            </a:r>
            <a:r>
              <a:rPr lang="ru-RU" sz="1400" b="1" dirty="0"/>
              <a:t>Согласны ли Вы с утверждением Л.Н. Толстого: «Если между двумя людьми есть вражда, то виноваты оба»?</a:t>
            </a:r>
            <a:endParaRPr lang="ru-RU" sz="1400" dirty="0"/>
          </a:p>
          <a:p>
            <a:pPr fontAlgn="base">
              <a:buNone/>
            </a:pPr>
            <a:r>
              <a:rPr lang="ru-RU" sz="1400" dirty="0"/>
              <a:t>	</a:t>
            </a:r>
            <a:r>
              <a:rPr lang="ru-RU" sz="1400" dirty="0" smtClean="0"/>
              <a:t>	Зачастую </a:t>
            </a:r>
            <a:r>
              <a:rPr lang="ru-RU" sz="1400" dirty="0"/>
              <a:t>ссоры и разногласия приводят к открытой вражде между людьми. В этом всегда виноваты оба участника конфликта.</a:t>
            </a:r>
          </a:p>
          <a:p>
            <a:pPr fontAlgn="base">
              <a:buNone/>
            </a:pPr>
            <a:r>
              <a:rPr lang="ru-RU" sz="1400" dirty="0"/>
              <a:t>	</a:t>
            </a:r>
            <a:r>
              <a:rPr lang="ru-RU" sz="1400" dirty="0" smtClean="0"/>
              <a:t>	Подтверждение </a:t>
            </a:r>
            <a:r>
              <a:rPr lang="ru-RU" sz="1400" dirty="0"/>
              <a:t>этой мысли можно найти в романе </a:t>
            </a:r>
            <a:r>
              <a:rPr lang="ru-RU" sz="1400" dirty="0" smtClean="0"/>
              <a:t>Тургенева </a:t>
            </a:r>
            <a:r>
              <a:rPr lang="ru-RU" sz="1400" dirty="0"/>
              <a:t>«Отцы и дети». В основе сюжета лежит конфликт двух </a:t>
            </a:r>
            <a:r>
              <a:rPr lang="ru-RU" sz="1400" dirty="0" smtClean="0"/>
              <a:t>поколений. </a:t>
            </a:r>
            <a:r>
              <a:rPr lang="ru-RU" sz="1400" dirty="0"/>
              <a:t>Вражда между </a:t>
            </a:r>
            <a:r>
              <a:rPr lang="ru-RU" sz="1400" dirty="0" smtClean="0"/>
              <a:t>Базаровым и </a:t>
            </a:r>
            <a:r>
              <a:rPr lang="ru-RU" sz="1400" dirty="0" err="1" smtClean="0"/>
              <a:t>Кирсановым</a:t>
            </a:r>
            <a:r>
              <a:rPr lang="ru-RU" sz="1400" dirty="0" smtClean="0"/>
              <a:t> </a:t>
            </a:r>
            <a:r>
              <a:rPr lang="ru-RU" sz="1400" dirty="0"/>
              <a:t>зарождается в первые же минуты их знакомства. Обратив внимание на небрежный внешний вид Базарова, Павел Петрович не подаёт ему руки. Такой жест по меркам </a:t>
            </a:r>
            <a:r>
              <a:rPr lang="ru-RU" sz="1400" dirty="0" err="1"/>
              <a:t>XIXв</a:t>
            </a:r>
            <a:r>
              <a:rPr lang="ru-RU" sz="1400" dirty="0"/>
              <a:t>. являлся самым настоящим оскорблением. Евгений также не пытается найти общий язык с </a:t>
            </a:r>
            <a:r>
              <a:rPr lang="ru-RU" sz="1400" dirty="0" err="1"/>
              <a:t>Кирсановым</a:t>
            </a:r>
            <a:r>
              <a:rPr lang="ru-RU" sz="1400" dirty="0"/>
              <a:t>. Так, во время одного из чаепитий, описанных в произведении, герой выражает своё презрение к дворянству, назвав соседа </a:t>
            </a:r>
            <a:r>
              <a:rPr lang="ru-RU" sz="1400" dirty="0" err="1"/>
              <a:t>Кирсановых</a:t>
            </a:r>
            <a:r>
              <a:rPr lang="ru-RU" sz="1400" dirty="0"/>
              <a:t> «</a:t>
            </a:r>
            <a:r>
              <a:rPr lang="ru-RU" sz="1400" dirty="0" err="1"/>
              <a:t>дрянью</a:t>
            </a:r>
            <a:r>
              <a:rPr lang="ru-RU" sz="1400" dirty="0"/>
              <a:t>» и «аристократишкой». </a:t>
            </a:r>
            <a:r>
              <a:rPr lang="ru-RU" sz="1400" dirty="0" smtClean="0"/>
              <a:t>Разумеется</a:t>
            </a:r>
            <a:r>
              <a:rPr lang="ru-RU" sz="1400" dirty="0"/>
              <a:t>, настолько разные люди, как Базаров и Кирсанов, вряд ли смогли бы быть в близких дружеских отношениях. Однако, они могли бы избежать вражды, относясь с уважением к взглядам и ценностям друг друга.</a:t>
            </a:r>
          </a:p>
          <a:p>
            <a:pPr fontAlgn="base">
              <a:buNone/>
            </a:pPr>
            <a:r>
              <a:rPr lang="ru-RU" sz="1400" dirty="0"/>
              <a:t>	</a:t>
            </a:r>
            <a:r>
              <a:rPr lang="ru-RU" sz="1400" dirty="0" smtClean="0"/>
              <a:t>	Также </a:t>
            </a:r>
            <a:r>
              <a:rPr lang="ru-RU" sz="1400" dirty="0"/>
              <a:t>разногласия между героями описывал </a:t>
            </a:r>
            <a:r>
              <a:rPr lang="ru-RU" sz="1400" dirty="0" smtClean="0"/>
              <a:t>Пушкин </a:t>
            </a:r>
            <a:r>
              <a:rPr lang="ru-RU" sz="1400" dirty="0"/>
              <a:t>в романе «Евгений Онегин». Владимир Ленский приглашает Онегина на именины Татьяны Лариной, обещая тихий семейный праздник. На деле же именины оказываются ненавистным Евгением шумным застольем, гости которого, к тому же, сплетничают о нём. Чтобы отомстить Владимиру, герой приглашает невесту обидчика на танец. Этот незначительный конфликт оказался поводом для дуэли, в результате которой Ленский был убит. Оба героя чувствовали себя оскорблёнными и не были готовы пойти на примирение, хотя каждый из них осознавал ничтожность и нелепость этой ссоры. Так, Пушкин показывает, что причиной вражды зачастую являются гордость и неспособность признать собственные ошибки.</a:t>
            </a:r>
          </a:p>
          <a:p>
            <a:pPr fontAlgn="base">
              <a:buNone/>
            </a:pPr>
            <a:r>
              <a:rPr lang="ru-RU" sz="1400" dirty="0"/>
              <a:t>	</a:t>
            </a:r>
            <a:r>
              <a:rPr lang="ru-RU" sz="1400" dirty="0" smtClean="0"/>
              <a:t>	Таким </a:t>
            </a:r>
            <a:r>
              <a:rPr lang="ru-RU" sz="1400" dirty="0"/>
              <a:t>образом, </a:t>
            </a:r>
            <a:r>
              <a:rPr lang="ru-RU" sz="1400" dirty="0" smtClean="0"/>
              <a:t>за </a:t>
            </a:r>
            <a:r>
              <a:rPr lang="ru-RU" sz="1400" dirty="0" smtClean="0"/>
              <a:t>вражду </a:t>
            </a:r>
            <a:r>
              <a:rPr lang="ru-RU" sz="1400" dirty="0"/>
              <a:t>между двумя людьми всегда ответственны оба. </a:t>
            </a:r>
            <a:endParaRPr lang="ru-RU" sz="1400" dirty="0" smtClean="0"/>
          </a:p>
          <a:p>
            <a:pPr algn="r" fontAlgn="base">
              <a:buNone/>
            </a:pPr>
            <a:r>
              <a:rPr lang="ru-RU" sz="1400" dirty="0" smtClean="0"/>
              <a:t>(238 слов)</a:t>
            </a:r>
            <a:endParaRPr lang="ru-RU" sz="1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«Работаем экспертами». </a:t>
            </a:r>
            <a:r>
              <a:rPr lang="ru-RU" sz="2800" b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Сочинение № 4</a:t>
            </a:r>
            <a:endParaRPr lang="ru-RU" sz="2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72476" cy="5483245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sz="1400" dirty="0" smtClean="0"/>
              <a:t>	</a:t>
            </a:r>
            <a:r>
              <a:rPr lang="ru-RU" sz="1400" b="1" dirty="0"/>
              <a:t>Кого можно назвать героем XXI века?</a:t>
            </a:r>
            <a:endParaRPr lang="ru-RU" sz="1400" dirty="0"/>
          </a:p>
          <a:p>
            <a:pPr fontAlgn="base">
              <a:buNone/>
            </a:pPr>
            <a:r>
              <a:rPr lang="ru-RU" sz="1400" dirty="0" smtClean="0"/>
              <a:t>		XXI </a:t>
            </a:r>
            <a:r>
              <a:rPr lang="ru-RU" sz="1400" dirty="0"/>
              <a:t>век – время быстроразвивающихся технологий, глобализации и переизбытка информации. Кто же является героем нашего по-настоящему уникального времени? По моему мнению, это – человек, которому в наше стремительное время удаётся оставаться собой.</a:t>
            </a:r>
          </a:p>
          <a:p>
            <a:pPr fontAlgn="base">
              <a:buNone/>
            </a:pPr>
            <a:r>
              <a:rPr lang="ru-RU" sz="1400" dirty="0" smtClean="0"/>
              <a:t>		Подтверждение </a:t>
            </a:r>
            <a:r>
              <a:rPr lang="ru-RU" sz="1400" dirty="0"/>
              <a:t>этого тезиса можно найти в романе </a:t>
            </a:r>
            <a:r>
              <a:rPr lang="ru-RU" sz="1400" dirty="0" err="1"/>
              <a:t>Рэя</a:t>
            </a:r>
            <a:r>
              <a:rPr lang="ru-RU" sz="1400" dirty="0"/>
              <a:t> </a:t>
            </a:r>
            <a:r>
              <a:rPr lang="ru-RU" sz="1400" dirty="0" err="1"/>
              <a:t>Брэдбери</a:t>
            </a:r>
            <a:r>
              <a:rPr lang="ru-RU" sz="1400" dirty="0"/>
              <a:t> «451 градус по Фаренгейту». Это во многом пророческое произведение написано в середине ХХ века, однако оно написано о будущем, поэтому его содержание относится и к нашему времени. В мире этой антиутопии люди сжигают книги, чтобы избавиться от сомнений и переживаний. Характерным представителем общества будущего является жена главного героя. </a:t>
            </a:r>
            <a:r>
              <a:rPr lang="ru-RU" sz="1400" dirty="0" err="1"/>
              <a:t>Милдред</a:t>
            </a:r>
            <a:r>
              <a:rPr lang="ru-RU" sz="1400" dirty="0"/>
              <a:t> интересны лишь развлечения: целыми днями она смотрит телевизионные шоу, а её самая большая мечта – гигантский телеэкран во всю стену. Главный герой Гай </a:t>
            </a:r>
            <a:r>
              <a:rPr lang="ru-RU" sz="1400" dirty="0" err="1"/>
              <a:t>Монтэг</a:t>
            </a:r>
            <a:r>
              <a:rPr lang="ru-RU" sz="1400" dirty="0"/>
              <a:t> противопоставлен ей. Однажды он приходит к тому, что жить нужно осознанно, что наслаждаться нужно природой, а не развлекательными передачами, что книги – главный проводник мудрости и знаний. Герой даже присоединяется к группе отшельников, которые заучивают книги наизусть, чтобы сохранить их для будущих поколений. Разумеется, в современном мире никто не сжигает книги, но тем не менее сейчас люди склонны к бездумному поглощению информации, как и в романе </a:t>
            </a:r>
            <a:r>
              <a:rPr lang="ru-RU" sz="1400" dirty="0" err="1"/>
              <a:t>Брэдбери</a:t>
            </a:r>
            <a:r>
              <a:rPr lang="ru-RU" sz="1400" dirty="0"/>
              <a:t>. На мой взгляд, те, кто, подобно </a:t>
            </a:r>
            <a:r>
              <a:rPr lang="ru-RU" sz="1400" dirty="0" err="1"/>
              <a:t>Монтэгу</a:t>
            </a:r>
            <a:r>
              <a:rPr lang="ru-RU" sz="1400" dirty="0"/>
              <a:t>, умеет ценить по-настоящему важные вещи, являются героями XXI века.</a:t>
            </a:r>
          </a:p>
          <a:p>
            <a:pPr fontAlgn="base">
              <a:buNone/>
            </a:pPr>
            <a:r>
              <a:rPr lang="ru-RU" sz="1400" dirty="0" smtClean="0"/>
              <a:t>		Другая </a:t>
            </a:r>
            <a:r>
              <a:rPr lang="ru-RU" sz="1400" dirty="0"/>
              <a:t>антиутопия ХХ века, содержание которой так или иначе стало пророческим, – роман </a:t>
            </a:r>
            <a:r>
              <a:rPr lang="ru-RU" sz="1400" dirty="0" err="1"/>
              <a:t>Олдоса</a:t>
            </a:r>
            <a:r>
              <a:rPr lang="ru-RU" sz="1400" dirty="0"/>
              <a:t> Хаксли «О дивный новый мир». В будущем, описанном Хаксли, люди делают всё возможное, чтобы избавиться от негативных эмоций. Индустрия развлечений и культ потребления там развиты невероятно сильно, а государство производит специальное вещество, позволяющее людям забыть о любых проблемах. В этом мире все счастливы, но у этого есть и обратная сторона: такие вещи как любовь, искусство и даже семья здесь под запретом, ведь они могут приносить негативные эмоции. Джон, один из героев произведения, восстаёт против этого. Он вырос далеко от цивилизации, у него была семья, он любил читать и искренне не понимал, как люди могут не знать, что такое любовь. Так и не признав ценности общества потребления, он становится отшельником. Как и герой </a:t>
            </a:r>
            <a:r>
              <a:rPr lang="ru-RU" sz="1400" dirty="0" err="1"/>
              <a:t>Брэдбери</a:t>
            </a:r>
            <a:r>
              <a:rPr lang="ru-RU" sz="1400" dirty="0"/>
              <a:t>, Джон остаётся собой в мире, где принято ценить лишь абсолютно пустые вещи.</a:t>
            </a:r>
          </a:p>
          <a:p>
            <a:pPr fontAlgn="base">
              <a:buNone/>
            </a:pPr>
            <a:r>
              <a:rPr lang="ru-RU" sz="1400" dirty="0" smtClean="0"/>
              <a:t>		Итак</a:t>
            </a:r>
            <a:r>
              <a:rPr lang="ru-RU" sz="1400" dirty="0"/>
              <a:t>, в антиутопиях ХХ века, как ни странно, можно найти пример героя ХХI века. На мой взгляд, это – человек, который ценит любовь, искусство семью, природу, который может противостоять таким современным реалиям, как тяга к пустым развлечениям и «быстрой» информации. Именно такие люди ведут всё человечество вперёд</a:t>
            </a:r>
            <a:r>
              <a:rPr lang="ru-RU" sz="1400" dirty="0" smtClean="0"/>
              <a:t>. (377 слов)</a:t>
            </a:r>
            <a:endParaRPr lang="ru-RU" sz="1400" dirty="0"/>
          </a:p>
          <a:p>
            <a:pPr algn="r" fontAlgn="base">
              <a:buNone/>
            </a:pPr>
            <a:endParaRPr lang="ru-RU" sz="1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72386" cy="989034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Критерий № 5 «Грамотность»</a:t>
            </a:r>
            <a:br>
              <a:rPr lang="ru-RU" sz="32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dirty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Данный критерий позволяет оценить грамотность выпускника.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«Незачет» </a:t>
            </a:r>
            <a:r>
              <a:rPr lang="ru-RU" sz="2000" dirty="0" smtClean="0"/>
              <a:t>ставится при условии, </a:t>
            </a:r>
            <a:r>
              <a:rPr lang="ru-RU" sz="2000" dirty="0" smtClean="0">
                <a:solidFill>
                  <a:srgbClr val="FF0000"/>
                </a:solidFill>
              </a:rPr>
              <a:t>если на 100 слов приходится в сумме более пяти ошибок</a:t>
            </a:r>
            <a:r>
              <a:rPr lang="ru-RU" sz="2000" dirty="0" smtClean="0"/>
              <a:t>: </a:t>
            </a:r>
            <a:r>
              <a:rPr lang="ru-RU" sz="2000" b="1" i="1" dirty="0" smtClean="0"/>
              <a:t>грамматических, орфографических, пунктуационных. </a:t>
            </a:r>
            <a:r>
              <a:rPr lang="ru-RU" sz="2000" b="1" i="1" dirty="0" smtClean="0">
                <a:solidFill>
                  <a:srgbClr val="FF0000"/>
                </a:solidFill>
              </a:rPr>
              <a:t>Речевые и фактические ошибки в подсчёт не идут.</a:t>
            </a:r>
            <a:endParaRPr lang="ru-RU" sz="2000" b="1" i="1" dirty="0" smtClean="0"/>
          </a:p>
          <a:p>
            <a:endParaRPr lang="ru-RU" dirty="0"/>
          </a:p>
        </p:txBody>
      </p:sp>
      <p:pic>
        <p:nvPicPr>
          <p:cNvPr id="2054" name="Picture 6" descr="http://clipart.coolclips.com/480/vectors/tf05091/CoolClips_peop2407.png"/>
          <p:cNvPicPr>
            <a:picLocks noChangeAspect="1" noChangeArrowheads="1"/>
          </p:cNvPicPr>
          <p:nvPr/>
        </p:nvPicPr>
        <p:blipFill>
          <a:blip r:embed="rId2"/>
          <a:srcRect b="4478"/>
          <a:stretch>
            <a:fillRect/>
          </a:stretch>
        </p:blipFill>
        <p:spPr bwMode="auto">
          <a:xfrm>
            <a:off x="3071802" y="3571876"/>
            <a:ext cx="357190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28760"/>
          </a:xfrm>
        </p:spPr>
        <p:txBody>
          <a:bodyPr/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влияют на оценку грамотности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 Нарушение правил, не включённых в школьную программу.</a:t>
            </a:r>
          </a:p>
          <a:p>
            <a:pPr>
              <a:buNone/>
            </a:pPr>
            <a:r>
              <a:rPr lang="ru-RU" sz="2000" dirty="0" smtClean="0"/>
              <a:t>2. Выбор одного из двух написаний или способов пунктуационного оформления синтаксической конструкции, предусмотренных правилами и словарями.</a:t>
            </a:r>
          </a:p>
          <a:p>
            <a:pPr>
              <a:buNone/>
            </a:pPr>
            <a:r>
              <a:rPr lang="ru-RU" sz="2000" dirty="0" smtClean="0"/>
              <a:t>3. Графические ошибки.</a:t>
            </a:r>
          </a:p>
          <a:p>
            <a:pPr>
              <a:buNone/>
            </a:pPr>
            <a:r>
              <a:rPr lang="ru-RU" sz="2000" dirty="0" smtClean="0"/>
              <a:t>4. Написания, для которых менялись орфографические рекомендации.</a:t>
            </a:r>
          </a:p>
          <a:p>
            <a:pPr>
              <a:buNone/>
            </a:pPr>
            <a:r>
              <a:rPr lang="ru-RU" sz="2000" dirty="0" smtClean="0"/>
              <a:t>5. Варианты пунктуационного оформления предложения, вызванные наличием в языке переходных явлений.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Негрубые ошибки</a:t>
            </a:r>
            <a:endParaRPr lang="ru-RU" sz="3200" b="1" cap="all" dirty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7786742" cy="5429288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  При подсчете ошибок </a:t>
            </a:r>
            <a:r>
              <a:rPr lang="ru-RU" sz="1800" dirty="0" smtClean="0">
                <a:solidFill>
                  <a:srgbClr val="FF0000"/>
                </a:solidFill>
              </a:rPr>
              <a:t>две негрубые считаются за одну!</a:t>
            </a:r>
            <a:endParaRPr lang="ru-RU" sz="1800" dirty="0" smtClean="0"/>
          </a:p>
          <a:p>
            <a:pPr algn="ctr">
              <a:buNone/>
            </a:pPr>
            <a:r>
              <a:rPr lang="ru-RU" sz="1800" b="1" dirty="0" smtClean="0"/>
              <a:t>К негрубым относятся ошибки:</a:t>
            </a:r>
          </a:p>
          <a:p>
            <a:pPr algn="just">
              <a:buAutoNum type="arabicPeriod"/>
            </a:pPr>
            <a:r>
              <a:rPr lang="ru-RU" sz="1800" dirty="0" smtClean="0"/>
              <a:t>В написании фамилий, имен автора и героев произведений (включая</a:t>
            </a:r>
            <a:br>
              <a:rPr lang="ru-RU" sz="1800" dirty="0" smtClean="0"/>
            </a:br>
            <a:r>
              <a:rPr lang="ru-RU" sz="1800" dirty="0" smtClean="0"/>
              <a:t>анализируемый текст).</a:t>
            </a:r>
          </a:p>
          <a:p>
            <a:pPr algn="just">
              <a:buAutoNum type="arabicPeriod"/>
            </a:pPr>
            <a:r>
              <a:rPr lang="ru-RU" sz="1800" dirty="0" smtClean="0"/>
              <a:t>В написании большой буквы в составных собственных наименованиях.</a:t>
            </a:r>
          </a:p>
          <a:p>
            <a:pPr algn="just">
              <a:buAutoNum type="arabicPeriod"/>
            </a:pPr>
            <a:r>
              <a:rPr lang="ru-RU" sz="1800" dirty="0" smtClean="0"/>
              <a:t>В словах с непроверяемыми гласными и согласными, не вошедших в списки словарных слов, например: корреляция, прерогатива.</a:t>
            </a:r>
          </a:p>
          <a:p>
            <a:pPr algn="just">
              <a:buAutoNum type="arabicPeriod"/>
            </a:pPr>
            <a:r>
              <a:rPr lang="ru-RU" sz="1800" dirty="0" smtClean="0"/>
              <a:t>В слитном и дефисном написании сложных прилагательных, написание которых противоречит школьному правилу (глухонемой и др.).</a:t>
            </a:r>
          </a:p>
          <a:p>
            <a:pPr algn="just">
              <a:buAutoNum type="arabicPeriod"/>
            </a:pPr>
            <a:r>
              <a:rPr lang="ru-RU" sz="1800" dirty="0" smtClean="0"/>
              <a:t>В трудных случаях разграничения сложного прилагательного, образованного сращением наречия и прилагательного, и прилагательного с зависимым наречием: (активно) действующий и др. </a:t>
            </a:r>
          </a:p>
          <a:p>
            <a:pPr algn="just">
              <a:buAutoNum type="arabicPeriod"/>
            </a:pPr>
            <a:r>
              <a:rPr lang="ru-RU" sz="1800" dirty="0" smtClean="0"/>
              <a:t>В необоснованном написании прилагательных на -</a:t>
            </a:r>
            <a:r>
              <a:rPr lang="ru-RU" sz="1800" dirty="0" err="1" smtClean="0"/>
              <a:t>ский</a:t>
            </a:r>
            <a:r>
              <a:rPr lang="ru-RU" sz="1800" dirty="0" smtClean="0"/>
              <a:t> с прописной буквы, например, Шекспировские трагедии; шекспировские стихи.</a:t>
            </a:r>
          </a:p>
          <a:p>
            <a:pPr algn="just">
              <a:buAutoNum type="arabicPeriod"/>
            </a:pPr>
            <a:r>
              <a:rPr lang="ru-RU" sz="1800" dirty="0" smtClean="0"/>
              <a:t>В случаях, когда вместо одного знака препинания поставлен другой (кроме постановки запятой между подлежащим и сказуемым).</a:t>
            </a:r>
          </a:p>
          <a:p>
            <a:pPr algn="just">
              <a:buAutoNum type="arabicPeriod"/>
            </a:pPr>
            <a:r>
              <a:rPr lang="ru-RU" sz="1800" dirty="0" smtClean="0"/>
              <a:t>В пропуске одного из сочетающихся знаков препинания или в нарушении их последовательности.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01056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Однотипные и повторяющиеся ошибки</a:t>
            </a:r>
            <a:endParaRPr lang="ru-RU" sz="3200" b="1" cap="all" dirty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900634"/>
          </a:xfrm>
        </p:spPr>
        <p:txBody>
          <a:bodyPr/>
          <a:lstStyle/>
          <a:p>
            <a:pPr algn="just">
              <a:buNone/>
            </a:pPr>
            <a:r>
              <a:rPr lang="ru-RU" sz="1600" dirty="0" smtClean="0"/>
              <a:t>	</a:t>
            </a:r>
            <a:r>
              <a:rPr lang="ru-RU" sz="1800" dirty="0" smtClean="0"/>
              <a:t>Если  ошибка повторяется в одном и том же слове или в корне однокоренных слов, то она </a:t>
            </a:r>
            <a:r>
              <a:rPr lang="ru-RU" sz="1800" dirty="0" smtClean="0">
                <a:solidFill>
                  <a:srgbClr val="FF0000"/>
                </a:solidFill>
              </a:rPr>
              <a:t>считается за одну ошибку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800" dirty="0" smtClean="0"/>
              <a:t>	Однотипными считаются ошибки на одно правило, если условия выбора правильного написания заключены в грамматических (в армии, в роще; колют, борются) и фонетических (пирожок, сверчок) особенностях данного слова.</a:t>
            </a:r>
          </a:p>
          <a:p>
            <a:pPr algn="just">
              <a:buNone/>
            </a:pPr>
            <a:r>
              <a:rPr lang="ru-RU" sz="1800" dirty="0" smtClean="0"/>
              <a:t>	Не считаются однотипными ошибки на такое правило, в котором для выяснения правильного написания одного слова требуется подобрать другое (опорное) слово или его форму (вода – воды; рот – ротик; грустный – грустить; резкий – резок).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	Первые три однотипные ошибки считаются за одну ошибку</a:t>
            </a:r>
            <a:r>
              <a:rPr lang="ru-RU" sz="1800" dirty="0" smtClean="0"/>
              <a:t>, каждая следующая подобная ошибка учитывается как самостоятельная</a:t>
            </a:r>
            <a:r>
              <a:rPr lang="ru-RU" sz="1800" dirty="0" smtClean="0">
                <a:solidFill>
                  <a:srgbClr val="FF0000"/>
                </a:solidFill>
              </a:rPr>
              <a:t>. Если в одном непроверяемом слове допущены две и более ошибки, то все они считаются за одну ошибку. </a:t>
            </a:r>
          </a:p>
          <a:p>
            <a:pPr algn="just">
              <a:buNone/>
            </a:pPr>
            <a:r>
              <a:rPr lang="ru-RU" sz="1800" dirty="0" smtClean="0"/>
              <a:t>	Понятие об однотипных ошибках </a:t>
            </a:r>
            <a:r>
              <a:rPr lang="ru-RU" sz="1800" b="1" dirty="0" smtClean="0">
                <a:solidFill>
                  <a:srgbClr val="FF0000"/>
                </a:solidFill>
              </a:rPr>
              <a:t>не распространяется на пунктуационные ошибки!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grammatika-rus.ru/wp-content/uploads/2018/06/grammaticheskie-otnoshenie-1024x88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588"/>
          <a:stretch>
            <a:fillRect/>
          </a:stretch>
        </p:blipFill>
        <p:spPr bwMode="auto">
          <a:xfrm>
            <a:off x="1142976" y="-42678"/>
            <a:ext cx="7786710" cy="6900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РЕЧЕВЫЕ ОШИБКИ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s://kakgovorit.ru/wp-content/uploads/2019/06/Vidy-rechevyh-oshibo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BEBF3"/>
              </a:clrFrom>
              <a:clrTo>
                <a:srgbClr val="EBEB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175" y="785794"/>
            <a:ext cx="8124825" cy="584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«Работаем экспертами». Сочинение № 1</a:t>
            </a:r>
            <a:endParaRPr lang="ru-RU" sz="2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72476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dirty="0" smtClean="0"/>
              <a:t>	</a:t>
            </a:r>
            <a:r>
              <a:rPr lang="ru-RU" sz="1400" b="1" dirty="0" smtClean="0"/>
              <a:t>«Во мне два я, два полюса планеты, два разных человека, два врага»: в каком случае возникает конфликт человека с самим собой?</a:t>
            </a:r>
          </a:p>
          <a:p>
            <a:pPr>
              <a:buNone/>
            </a:pPr>
            <a:r>
              <a:rPr lang="ru-RU" sz="1400" dirty="0" smtClean="0"/>
              <a:t>		Так из-за чего же человек борется с самим собой? Причиной может быть любовь, чувство совести за свои поступки либо другие перемены в самой личности. Внутренний конфликт также характеризует не только противоречивую, но и сильную личность. Попробую доказать это на примере классических произведений русской литературы.</a:t>
            </a:r>
          </a:p>
          <a:p>
            <a:pPr>
              <a:buNone/>
            </a:pPr>
            <a:r>
              <a:rPr lang="ru-RU" sz="1400" dirty="0" smtClean="0"/>
              <a:t>		Начнём с произведения И.С. Тургенева «Отцы и дети». Главный герой Евгений Базаров в течение всего романа был нигилистом, но всего одно событие в его жизни вовлекло его в эмоциональный диссонанс. Время, показанное в романе – это эпоха перемен и реформ, и как результат появление новых течений. Нигилизм является основой убеждений героя, в которые он верил до определенного момента. Евгений влюбляется в красивую и гордую девушку Анну Одинцову. Так почему же он её полюбил? У них было много общего, как в их убеждениях, так и в характерах. Не заметно для себя он начал испытывать к ней те чувства, которые презирал и высмеивал сам. В его душе идёт противостояние между чувствами к Одинцовой и отрицанием веры и настоящей любви. К сожалению, его внутренние переживания привели его к смерти. Таким образом, можно сделать вывод, что причиной внутренней борьбы Базарова с самим собой стала любовь. Она смогла изменить его, это стало ясно перед его смертью.</a:t>
            </a:r>
          </a:p>
          <a:p>
            <a:pPr>
              <a:buNone/>
            </a:pPr>
            <a:r>
              <a:rPr lang="ru-RU" sz="1400" dirty="0" smtClean="0"/>
              <a:t>		Ещё одним примером может служить роман М.Ю. Лермонтова «Герой нашего времени». Григорий Печорин в этом произведении был лишним человеком, то есть совершенно другим. Это было время людей, потерявших стремление служить Родине и перенасыщенное жизнью света. Герой, воплощавший все эти черты, был очень холодным, циничным и расчетливым. Это бы не было причиной страданий в его сердце, дело было в другом - он рушил жизни многих хороших людей, не заслуживших это. Приносило ли это ему удовольствие? Очень сомнительно, ведь его личность была разрознена: одна состоит из разных человеческих грехов того времени, другая осуждает и презирает себя. Так что же стало причиной раздвоения личности Печорина? Таким его сделало общество и среда, в которой он находился. Итак, как мы увидели из этого примера именно общественная среда становиться основой развития личности.</a:t>
            </a:r>
          </a:p>
          <a:p>
            <a:pPr>
              <a:buNone/>
            </a:pPr>
            <a:r>
              <a:rPr lang="ru-RU" sz="1400" dirty="0" smtClean="0"/>
              <a:t>		Мы убедились в том, что внутреннее противостояние человека с собой имеет много причин, но одно понятно точно, что в процессе этой борьбы люди могут менять себя и свои взгляды. Одних эта борьба закалит и сделает сильнее, другие же станут жертвами и не совладают с ней. (369 слов)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«Работаем экспертами». Сочинение № 2</a:t>
            </a:r>
            <a:endParaRPr lang="ru-RU" sz="28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72476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dirty="0" smtClean="0"/>
              <a:t>	</a:t>
            </a:r>
            <a:r>
              <a:rPr lang="ru-RU" sz="1400" b="1" dirty="0"/>
              <a:t>Каковы источники формирования исторической памяти?</a:t>
            </a:r>
            <a:r>
              <a:rPr lang="ru-RU" sz="1400" dirty="0"/>
              <a:t> </a:t>
            </a:r>
          </a:p>
          <a:p>
            <a:pPr>
              <a:buNone/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	Что такое историческая память? Это не просто информация, сохранённая на определённом участке мозга человека. Это нечто большее, можно даже сказать, священное. Человек может в силу своего возраста не переживать некоторые события, но знать и помнить, а затем и рассказывать о них своим детям. Откуда же берётся, как формируется в человеке эта память поколений?</a:t>
            </a:r>
            <a:br>
              <a:rPr lang="ru-RU" sz="1400" dirty="0"/>
            </a:br>
            <a:r>
              <a:rPr lang="ru-RU" sz="1400" dirty="0"/>
              <a:t>	Первую и главную роль в этом, мне кажется, играет семья. Люди не вечны, но они могут продолжить свою жизнь в детях и внуках. Поэтому старшие всегда рассказывают младшим о своих бабушках и дедушках, о значимых событиях, происходивших с их предками, о семейных традициях. А их дети всё это будут рассказывать своим. Так и формируется непрерывный процесс запоминания, который является духовным стержнем всех представителей рода. Каждая семья - это маленькая частица целой страны. Всё, что происходит на родной земле, обязательно отражается на семьях. Таким образом, каждая семья несёт в себе частицу истории не только конкретных людей, но и всей страны в целом. Таким образом складывается историческая память людей, семей и государств. Например, праздник 9 Мая для граждан любых возрастов в России является очень значимым. Великая Отечественная война принесла трагедию практически в каждую советскую семью. Из поколения в поколение передаются рассказы о фронтовиках, тружениках тыла, тяжелейших условиях жизни в эти годы и о потере близких. Поэтому день Победы - это великий праздник и для нас, тех, кто никогда не видел эту ужасную войну</a:t>
            </a:r>
            <a:r>
              <a:rPr lang="ru-RU" sz="1400" dirty="0" smtClean="0"/>
              <a:t>. Много в литературе и художественных произведений о войне. Например, рассказ М.Шолохова «Судьба человека», повесть  В.Быкова «Сотников» и другие, в которых рассказывается о том, что война калечит жизни, приносит разрушения, горе и страдания.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	</a:t>
            </a:r>
            <a:r>
              <a:rPr lang="ru-RU" sz="1400" dirty="0" smtClean="0"/>
              <a:t>	В </a:t>
            </a:r>
            <a:r>
              <a:rPr lang="ru-RU" sz="1400" dirty="0"/>
              <a:t>подтверждение своим мыслям я хочу процитировать фразу В.Г.Распутина: “Уважение к себе — это уважение к другим, знание себя — жажда познания других, национальная </a:t>
            </a:r>
            <a:r>
              <a:rPr lang="ru-RU" sz="1400" dirty="0" err="1"/>
              <a:t>исполненность</a:t>
            </a:r>
            <a:r>
              <a:rPr lang="ru-RU" sz="1400" dirty="0"/>
              <a:t> и состоятельность — первое условие </a:t>
            </a:r>
            <a:r>
              <a:rPr lang="ru-RU" sz="1400" dirty="0" err="1"/>
              <a:t>всечеловечности</a:t>
            </a:r>
            <a:r>
              <a:rPr lang="ru-RU" sz="1400" dirty="0"/>
              <a:t> всякого народа”. Такое уважение к другим, “</a:t>
            </a:r>
            <a:r>
              <a:rPr lang="ru-RU" sz="1400" dirty="0" err="1"/>
              <a:t>всечеловечность</a:t>
            </a:r>
            <a:r>
              <a:rPr lang="ru-RU" sz="1400" dirty="0"/>
              <a:t>”, и является основой формирования исторической памяти</a:t>
            </a:r>
            <a:r>
              <a:rPr lang="ru-RU" sz="1400" dirty="0" smtClean="0"/>
              <a:t>. (297 слов)</a:t>
            </a:r>
            <a:endParaRPr lang="ru-RU" sz="1400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72">
  <a:themeElements>
    <a:clrScheme name="Другая 3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Тема72</Template>
  <TotalTime>514</TotalTime>
  <Words>177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Тема72</vt:lpstr>
      <vt:lpstr>Тема Office</vt:lpstr>
      <vt:lpstr>Рекомендации по проверке итогового сочинения</vt:lpstr>
      <vt:lpstr>Критерий № 5 «Грамотность» </vt:lpstr>
      <vt:lpstr>Не влияют на оценку грамотности</vt:lpstr>
      <vt:lpstr>Негрубые ошибки</vt:lpstr>
      <vt:lpstr>Однотипные и повторяющиеся ошибки</vt:lpstr>
      <vt:lpstr>Слайд 6</vt:lpstr>
      <vt:lpstr>РЕЧЕВЫЕ ОШИБКИ</vt:lpstr>
      <vt:lpstr>«Работаем экспертами». Сочинение № 1</vt:lpstr>
      <vt:lpstr>«Работаем экспертами». Сочинение № 2</vt:lpstr>
      <vt:lpstr>«Работаем экспертами». Сочинение № 3</vt:lpstr>
      <vt:lpstr>«Работаем экспертами». Сочинение №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проверке итогового сочинения</dc:title>
  <dc:creator>Пользователь Windows</dc:creator>
  <cp:lastModifiedBy>Пользователь Windows</cp:lastModifiedBy>
  <cp:revision>77</cp:revision>
  <dcterms:created xsi:type="dcterms:W3CDTF">2018-11-15T19:54:18Z</dcterms:created>
  <dcterms:modified xsi:type="dcterms:W3CDTF">2021-04-08T10:40:53Z</dcterms:modified>
</cp:coreProperties>
</file>