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309" r:id="rId3"/>
    <p:sldId id="310" r:id="rId4"/>
    <p:sldId id="311" r:id="rId5"/>
    <p:sldId id="312" r:id="rId6"/>
    <p:sldId id="268" r:id="rId7"/>
    <p:sldId id="296" r:id="rId8"/>
    <p:sldId id="297" r:id="rId9"/>
    <p:sldId id="269" r:id="rId10"/>
    <p:sldId id="291" r:id="rId11"/>
    <p:sldId id="292" r:id="rId12"/>
    <p:sldId id="293" r:id="rId13"/>
    <p:sldId id="294" r:id="rId14"/>
    <p:sldId id="295" r:id="rId15"/>
    <p:sldId id="277" r:id="rId16"/>
    <p:sldId id="280" r:id="rId17"/>
    <p:sldId id="281" r:id="rId18"/>
    <p:sldId id="282" r:id="rId19"/>
    <p:sldId id="283" r:id="rId20"/>
    <p:sldId id="284" r:id="rId21"/>
    <p:sldId id="265" r:id="rId22"/>
    <p:sldId id="306" r:id="rId23"/>
    <p:sldId id="307" r:id="rId24"/>
    <p:sldId id="308" r:id="rId25"/>
    <p:sldId id="279" r:id="rId26"/>
    <p:sldId id="285" r:id="rId27"/>
    <p:sldId id="286" r:id="rId28"/>
    <p:sldId id="302" r:id="rId29"/>
    <p:sldId id="303" r:id="rId30"/>
    <p:sldId id="261" r:id="rId31"/>
    <p:sldId id="263" r:id="rId32"/>
    <p:sldId id="264" r:id="rId33"/>
    <p:sldId id="288" r:id="rId34"/>
    <p:sldId id="289" r:id="rId35"/>
    <p:sldId id="290" r:id="rId36"/>
    <p:sldId id="267" r:id="rId37"/>
    <p:sldId id="270" r:id="rId38"/>
    <p:sldId id="274" r:id="rId39"/>
    <p:sldId id="272" r:id="rId40"/>
    <p:sldId id="275" r:id="rId41"/>
    <p:sldId id="287" r:id="rId42"/>
    <p:sldId id="304" r:id="rId43"/>
    <p:sldId id="30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8" autoAdjust="0"/>
    <p:restoredTop sz="85904" autoAdjust="0"/>
  </p:normalViewPr>
  <p:slideViewPr>
    <p:cSldViewPr>
      <p:cViewPr>
        <p:scale>
          <a:sx n="100" d="100"/>
          <a:sy n="100" d="100"/>
        </p:scale>
        <p:origin x="-258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CA515-B521-426C-8C77-EBCF0F644B96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EFBC5-D23B-4DD0-95BE-A78E8C6B4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4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985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738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50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Данное пособие полностью соответствует федеральному государственному образовательному стандарту (второго поколения). Содержание пособия охватывает все разделы курса и темы Кодификатора ЕГЭ. Оно включает схемы и таблицы, облегчающие восприятие и запоминание учебного материала, ключевые понятия курса, а также практические рекомендации по написанию мини-сочинения: по каждой теме даны факты и примеры для иллюстрации положений, рассуждений и выводов сочинения. В приложении в простой и наглядной форме изложено содержание нормативно-правовых актов РФ, знание которых необходимо для выполнения всех заданий ЕГЭ. Пособие адресовано учащимся 10-11 классов, абитуриентам, готовящимся к ЕГЭ по обществознанию.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2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670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75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233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026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250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2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83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5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838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2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081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Данное пособие полностью соответствует федеральному государственному образовательному стандарту (второго поколения) и требованиям Историко-культурного стандарта. Пособие содержит 10 вариантов заданий разного уровня сложности по истории российской культуры с древнейших времен до начала XX в. Задания позволяют проверить и оценить знания учащихся по истории культуры России, уровень </a:t>
            </a:r>
            <a:r>
              <a:rPr lang="ru-RU" dirty="0" err="1" smtClean="0"/>
              <a:t>сформированности</a:t>
            </a:r>
            <a:r>
              <a:rPr lang="ru-RU" dirty="0" smtClean="0"/>
              <a:t> у них различных умений и навыков. Пособие может стать основой для </a:t>
            </a:r>
            <a:r>
              <a:rPr lang="ru-RU" dirty="0" err="1" smtClean="0"/>
              <a:t>внутришкольного</a:t>
            </a:r>
            <a:r>
              <a:rPr lang="ru-RU" dirty="0" smtClean="0"/>
              <a:t> тематического и итогового контроля по истории в 10 классе, а также для подготовки к Единому государственному экзамену по одной из самых сложных тем изучаемого курса истории. Материалы пособия можно использовать и для самостоятельной работы учащихся. Ко всем заданиям даны ответы и критерии оценивания.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2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20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EFBC5-D23B-4DD0-95BE-A78E8C6B457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7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png"/><Relationship Id="rId9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ЕГЭ - ЕГЭ 2021. ИСТОРИЯ. 14 ВАРИАНТОВ. ТИПОВЫЕ ВАРИАНТЫ ЭКЗАМЕНАЦИОННЫХ ЗАДАНИЙ ОТ РАЗРАБОТЧИКОВ ЕГЭ. 14 вариантов заданий. Подробные критерии оценивания. Ответы. Бланки ответов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474"/>
            <a:ext cx="216798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16842"/>
            <a:ext cx="2304256" cy="320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14" y="352208"/>
            <a:ext cx="2155154" cy="299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068" y="3516842"/>
            <a:ext cx="2180117" cy="30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06" y="260350"/>
            <a:ext cx="4505937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2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95" y="260350"/>
            <a:ext cx="4501397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1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95" y="115888"/>
            <a:ext cx="4660597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68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03" y="115888"/>
            <a:ext cx="4609981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0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92" y="115888"/>
            <a:ext cx="4594965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022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3473003" cy="541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2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5832648" cy="371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4907" y="4149080"/>
            <a:ext cx="9144000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431800" algn="just">
              <a:lnSpc>
                <a:spcPts val="1480"/>
              </a:lnSpc>
              <a:spcBef>
                <a:spcPts val="1300"/>
              </a:spcBef>
              <a:spcAft>
                <a:spcPts val="300"/>
              </a:spcAft>
            </a:pPr>
            <a:r>
              <a:rPr lang="ru-RU" sz="1600" dirty="0">
                <a:latin typeface="Arial Black"/>
                <a:ea typeface="Times New Roman"/>
                <a:cs typeface="Times New Roman"/>
              </a:rPr>
              <a:t>113.</a:t>
            </a:r>
            <a:r>
              <a:rPr lang="ru-RU" dirty="0">
                <a:latin typeface="SchoolBookCTT"/>
                <a:ea typeface="Times New Roman"/>
                <a:cs typeface="Times New Roman"/>
              </a:rPr>
              <a:t>	</a:t>
            </a:r>
            <a:r>
              <a:rPr lang="ru-RU" spc="-10" dirty="0">
                <a:latin typeface="SchoolBookCTT"/>
                <a:ea typeface="Times New Roman"/>
                <a:cs typeface="Times New Roman"/>
              </a:rPr>
              <a:t>Напишите название города, обозначенного на схеме цифрой «1».</a:t>
            </a:r>
            <a:endParaRPr lang="ru-RU" dirty="0">
              <a:latin typeface="SchoolBookCTT"/>
              <a:ea typeface="Times New Roman"/>
              <a:cs typeface="Times New Roman"/>
            </a:endParaRPr>
          </a:p>
          <a:p>
            <a:pPr marL="647700" indent="-215900" algn="just">
              <a:lnSpc>
                <a:spcPts val="1480"/>
              </a:lnSpc>
              <a:spcBef>
                <a:spcPts val="100"/>
              </a:spcBef>
              <a:spcAft>
                <a:spcPts val="100"/>
              </a:spcAft>
              <a:tabLst>
                <a:tab pos="4824730" algn="l"/>
              </a:tabLst>
            </a:pPr>
            <a:r>
              <a:rPr lang="ru-RU" dirty="0">
                <a:latin typeface="SchoolBookCTT"/>
                <a:ea typeface="Times New Roman"/>
                <a:cs typeface="Times New Roman"/>
              </a:rPr>
              <a:t>Ответ:	.</a:t>
            </a:r>
          </a:p>
          <a:p>
            <a:pPr marL="431800" indent="-431800" algn="just">
              <a:lnSpc>
                <a:spcPts val="1480"/>
              </a:lnSpc>
              <a:spcBef>
                <a:spcPts val="1300"/>
              </a:spcBef>
              <a:spcAft>
                <a:spcPts val="300"/>
              </a:spcAft>
            </a:pPr>
            <a:r>
              <a:rPr lang="ru-RU" sz="1600" dirty="0">
                <a:latin typeface="Arial Black"/>
                <a:ea typeface="Times New Roman"/>
                <a:cs typeface="Times New Roman"/>
              </a:rPr>
              <a:t>114.</a:t>
            </a:r>
            <a:r>
              <a:rPr lang="ru-RU" dirty="0">
                <a:latin typeface="SchoolBookCTT"/>
                <a:ea typeface="Times New Roman"/>
                <a:cs typeface="Times New Roman"/>
              </a:rPr>
              <a:t>	Напишите имя российского императора, в годы правления которого началась данная война.</a:t>
            </a:r>
          </a:p>
          <a:p>
            <a:pPr marL="647700" indent="-215900" algn="just">
              <a:lnSpc>
                <a:spcPts val="1480"/>
              </a:lnSpc>
              <a:spcBef>
                <a:spcPts val="100"/>
              </a:spcBef>
              <a:spcAft>
                <a:spcPts val="100"/>
              </a:spcAft>
              <a:tabLst>
                <a:tab pos="4824730" algn="l"/>
              </a:tabLst>
            </a:pPr>
            <a:r>
              <a:rPr lang="ru-RU" dirty="0">
                <a:latin typeface="SchoolBookCTT"/>
                <a:ea typeface="Times New Roman"/>
                <a:cs typeface="Times New Roman"/>
              </a:rPr>
              <a:t>Ответ:	.</a:t>
            </a:r>
          </a:p>
          <a:p>
            <a:pPr marL="431800" indent="-431800" algn="just">
              <a:lnSpc>
                <a:spcPts val="1480"/>
              </a:lnSpc>
              <a:spcBef>
                <a:spcPts val="1200"/>
              </a:spcBef>
              <a:spcAft>
                <a:spcPts val="300"/>
              </a:spcAft>
            </a:pPr>
            <a:r>
              <a:rPr lang="ru-RU" sz="1600" dirty="0">
                <a:latin typeface="Arial Black"/>
                <a:ea typeface="Times New Roman"/>
                <a:cs typeface="Times New Roman"/>
              </a:rPr>
              <a:t>115.	</a:t>
            </a:r>
            <a:r>
              <a:rPr lang="ru-RU" dirty="0">
                <a:latin typeface="SchoolBookCTT"/>
                <a:ea typeface="Times New Roman"/>
                <a:cs typeface="Times New Roman"/>
              </a:rPr>
              <a:t>Какое название в отечественной истории получила война, события которой обозначены на схеме?</a:t>
            </a:r>
          </a:p>
          <a:p>
            <a:pPr marL="647700" indent="-215900" algn="just">
              <a:lnSpc>
                <a:spcPts val="1480"/>
              </a:lnSpc>
              <a:spcBef>
                <a:spcPts val="100"/>
              </a:spcBef>
              <a:spcAft>
                <a:spcPts val="100"/>
              </a:spcAft>
              <a:tabLst>
                <a:tab pos="4824730" algn="l"/>
              </a:tabLst>
            </a:pPr>
            <a:r>
              <a:rPr lang="ru-RU" dirty="0">
                <a:latin typeface="SchoolBookCTT"/>
                <a:ea typeface="Times New Roman"/>
                <a:cs typeface="Times New Roman"/>
              </a:rPr>
              <a:t>Ответ:	.</a:t>
            </a:r>
            <a:endParaRPr lang="ru-RU" dirty="0">
              <a:effectLst/>
              <a:latin typeface="SchoolBookCTT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046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16632"/>
            <a:ext cx="9252519" cy="6741368"/>
          </a:xfrm>
        </p:spPr>
        <p:txBody>
          <a:bodyPr/>
          <a:lstStyle/>
          <a:p>
            <a:r>
              <a:rPr lang="ru-RU" dirty="0"/>
              <a:t>116.	Какие суждения, относящиеся к исторической ситуации, </a:t>
            </a:r>
            <a:r>
              <a:rPr lang="ru-RU" dirty="0" smtClean="0"/>
              <a:t>обозначенной </a:t>
            </a:r>
            <a:r>
              <a:rPr lang="ru-RU" dirty="0"/>
              <a:t>на схеме, являются верными? Выберите три суждения из шести предложенных. Запишите в таблицу цифры, под которыми они указаны.</a:t>
            </a:r>
          </a:p>
          <a:p>
            <a:r>
              <a:rPr lang="ru-RU" dirty="0"/>
              <a:t>1)	В событиях, обозначенных на схеме, принимал участие П.С. Нахимов.</a:t>
            </a:r>
          </a:p>
          <a:p>
            <a:r>
              <a:rPr lang="ru-RU" dirty="0"/>
              <a:t>2)	Город, обозначенный на схеме цифрой «2», — это Балаклава.</a:t>
            </a:r>
          </a:p>
          <a:p>
            <a:r>
              <a:rPr lang="ru-RU" dirty="0"/>
              <a:t>3)	В этой войне союзником России выступала Франция.</a:t>
            </a:r>
          </a:p>
          <a:p>
            <a:r>
              <a:rPr lang="ru-RU" dirty="0"/>
              <a:t>4)	Война завершилась Парижским мирным договором.</a:t>
            </a:r>
          </a:p>
          <a:p>
            <a:r>
              <a:rPr lang="ru-RU" dirty="0"/>
              <a:t>5)	Россия победила в войне, события которой обозначены на </a:t>
            </a:r>
            <a:r>
              <a:rPr lang="ru-RU" dirty="0" smtClean="0"/>
              <a:t>схеме</a:t>
            </a:r>
            <a:r>
              <a:rPr lang="ru-RU" dirty="0"/>
              <a:t>.</a:t>
            </a:r>
          </a:p>
          <a:p>
            <a:r>
              <a:rPr lang="ru-RU" dirty="0"/>
              <a:t>6)	Одним из условий подписания мира, завершившего эту войну, стало присоединение России к континентальной блокаде </a:t>
            </a:r>
            <a:r>
              <a:rPr lang="ru-RU" dirty="0" smtClean="0"/>
              <a:t>Англии</a:t>
            </a:r>
            <a:r>
              <a:rPr lang="ru-RU" dirty="0"/>
              <a:t>. </a:t>
            </a:r>
          </a:p>
          <a:p>
            <a:r>
              <a:rPr lang="ru-RU" dirty="0"/>
              <a:t>Ответ:		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0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6632"/>
            <a:ext cx="8964487" cy="6741368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116а</a:t>
            </a:r>
            <a:r>
              <a:rPr lang="ru-RU" dirty="0"/>
              <a:t>.	Расположите в хронологической последовательности </a:t>
            </a:r>
            <a:r>
              <a:rPr lang="ru-RU" dirty="0" smtClean="0"/>
              <a:t>исторические </a:t>
            </a:r>
            <a:r>
              <a:rPr lang="ru-RU" dirty="0"/>
              <a:t>события. Запишите цифры, которыми обозначены исторические события, в правильной последовательности в таблицу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1)	подавление российскими войсками революции в Венгрии</a:t>
            </a:r>
          </a:p>
          <a:p>
            <a:r>
              <a:rPr lang="ru-RU" dirty="0"/>
              <a:t>2)	Венский конгресс</a:t>
            </a:r>
          </a:p>
          <a:p>
            <a:r>
              <a:rPr lang="ru-RU" dirty="0"/>
              <a:t>3)	третий раздел Польши </a:t>
            </a:r>
          </a:p>
          <a:p>
            <a:r>
              <a:rPr lang="ru-RU" dirty="0"/>
              <a:t>Ответ:		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60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7265"/>
            <a:ext cx="7272808" cy="395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075" y="4263268"/>
            <a:ext cx="8856984" cy="2426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80"/>
              </a:lnSpc>
              <a:spcBef>
                <a:spcPts val="1200"/>
              </a:spcBef>
              <a:spcAft>
                <a:spcPts val="300"/>
              </a:spcAft>
            </a:pPr>
            <a:r>
              <a:rPr lang="ru-RU" sz="1600" dirty="0">
                <a:latin typeface="Arial Black"/>
                <a:ea typeface="Times New Roman"/>
                <a:cs typeface="Times New Roman"/>
              </a:rPr>
              <a:t>45.</a:t>
            </a:r>
            <a:r>
              <a:rPr lang="ru-RU" dirty="0">
                <a:latin typeface="SchoolBookCTT"/>
                <a:ea typeface="Times New Roman"/>
                <a:cs typeface="Times New Roman"/>
              </a:rPr>
              <a:t>	Напишите имя русского государя, к годам правления которого относятся события, обозначенные на схеме.</a:t>
            </a:r>
          </a:p>
          <a:p>
            <a:pPr algn="just">
              <a:lnSpc>
                <a:spcPts val="1480"/>
              </a:lnSpc>
              <a:spcBef>
                <a:spcPts val="600"/>
              </a:spcBef>
              <a:spcAft>
                <a:spcPts val="100"/>
              </a:spcAft>
              <a:tabLst>
                <a:tab pos="4824730" algn="l"/>
              </a:tabLst>
            </a:pPr>
            <a:r>
              <a:rPr lang="ru-RU" dirty="0">
                <a:latin typeface="SchoolBookCTT"/>
                <a:ea typeface="Times New Roman"/>
                <a:cs typeface="Times New Roman"/>
              </a:rPr>
              <a:t>Ответ</a:t>
            </a:r>
            <a:r>
              <a:rPr lang="ru-RU" dirty="0" smtClean="0">
                <a:latin typeface="SchoolBookCTT"/>
                <a:ea typeface="Times New Roman"/>
                <a:cs typeface="Times New Roman"/>
              </a:rPr>
              <a:t>:.</a:t>
            </a:r>
            <a:endParaRPr lang="ru-RU" dirty="0">
              <a:latin typeface="SchoolBookCTT"/>
              <a:ea typeface="Times New Roman"/>
              <a:cs typeface="Times New Roman"/>
            </a:endParaRPr>
          </a:p>
          <a:p>
            <a:pPr algn="just">
              <a:lnSpc>
                <a:spcPts val="1480"/>
              </a:lnSpc>
              <a:spcBef>
                <a:spcPts val="1600"/>
              </a:spcBef>
              <a:spcAft>
                <a:spcPts val="300"/>
              </a:spcAft>
            </a:pPr>
            <a:r>
              <a:rPr lang="ru-RU" sz="1600" dirty="0">
                <a:latin typeface="Arial Black"/>
                <a:ea typeface="Times New Roman"/>
                <a:cs typeface="Times New Roman"/>
              </a:rPr>
              <a:t>46.</a:t>
            </a:r>
            <a:r>
              <a:rPr lang="ru-RU" dirty="0">
                <a:latin typeface="SchoolBookCTT"/>
                <a:ea typeface="Times New Roman"/>
                <a:cs typeface="Times New Roman"/>
              </a:rPr>
              <a:t>	Напишите название города, обозначенного на схеме цифрой «1».</a:t>
            </a:r>
          </a:p>
          <a:p>
            <a:pPr algn="just">
              <a:lnSpc>
                <a:spcPts val="1480"/>
              </a:lnSpc>
              <a:spcBef>
                <a:spcPts val="700"/>
              </a:spcBef>
              <a:spcAft>
                <a:spcPts val="100"/>
              </a:spcAft>
              <a:tabLst>
                <a:tab pos="4824730" algn="l"/>
              </a:tabLst>
            </a:pPr>
            <a:r>
              <a:rPr lang="ru-RU" dirty="0">
                <a:latin typeface="SchoolBookCTT"/>
                <a:ea typeface="Times New Roman"/>
                <a:cs typeface="Times New Roman"/>
              </a:rPr>
              <a:t>Ответ</a:t>
            </a:r>
            <a:r>
              <a:rPr lang="ru-RU" dirty="0" smtClean="0">
                <a:latin typeface="SchoolBookCTT"/>
                <a:ea typeface="Times New Roman"/>
                <a:cs typeface="Times New Roman"/>
              </a:rPr>
              <a:t>:</a:t>
            </a:r>
            <a:endParaRPr lang="ru-RU" dirty="0">
              <a:latin typeface="SchoolBookCTT"/>
              <a:ea typeface="Times New Roman"/>
              <a:cs typeface="Times New Roman"/>
            </a:endParaRPr>
          </a:p>
          <a:p>
            <a:pPr algn="just">
              <a:lnSpc>
                <a:spcPts val="1480"/>
              </a:lnSpc>
              <a:spcBef>
                <a:spcPts val="1600"/>
              </a:spcBef>
              <a:spcAft>
                <a:spcPts val="300"/>
              </a:spcAft>
            </a:pPr>
            <a:r>
              <a:rPr lang="ru-RU" sz="1600" dirty="0">
                <a:latin typeface="Arial Black"/>
                <a:ea typeface="Times New Roman"/>
                <a:cs typeface="Times New Roman"/>
              </a:rPr>
              <a:t>47.</a:t>
            </a:r>
            <a:r>
              <a:rPr lang="ru-RU" dirty="0">
                <a:latin typeface="SchoolBookCTT"/>
                <a:ea typeface="Times New Roman"/>
                <a:cs typeface="Times New Roman"/>
              </a:rPr>
              <a:t>	Напишите (словом) век, к которому относятся обозначенные на схеме события.</a:t>
            </a:r>
          </a:p>
          <a:p>
            <a:pPr algn="just">
              <a:lnSpc>
                <a:spcPts val="1480"/>
              </a:lnSpc>
              <a:spcBef>
                <a:spcPts val="600"/>
              </a:spcBef>
              <a:spcAft>
                <a:spcPts val="100"/>
              </a:spcAft>
              <a:tabLst>
                <a:tab pos="4824730" algn="l"/>
              </a:tabLst>
            </a:pPr>
            <a:r>
              <a:rPr lang="ru-RU" dirty="0">
                <a:latin typeface="SchoolBookCTT"/>
                <a:ea typeface="Times New Roman"/>
                <a:cs typeface="Times New Roman"/>
              </a:rPr>
              <a:t>Ответ</a:t>
            </a:r>
            <a:r>
              <a:rPr lang="ru-RU" dirty="0" smtClean="0">
                <a:latin typeface="SchoolBookCTT"/>
                <a:ea typeface="Times New Roman"/>
                <a:cs typeface="Times New Roman"/>
              </a:rPr>
              <a:t>:</a:t>
            </a:r>
            <a:endParaRPr lang="ru-RU" dirty="0">
              <a:effectLst/>
              <a:latin typeface="SchoolBookCTT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58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0688"/>
            <a:ext cx="3869109" cy="53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40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260648"/>
            <a:ext cx="9036496" cy="6597352"/>
          </a:xfrm>
        </p:spPr>
        <p:txBody>
          <a:bodyPr>
            <a:noAutofit/>
          </a:bodyPr>
          <a:lstStyle/>
          <a:p>
            <a:r>
              <a:rPr lang="ru-RU" sz="1200" dirty="0"/>
              <a:t>48.	Какие суждения, относящиеся к исторической ситуации, обозначен-ной на схеме, являются верными? Выберите три суждения из шести предложенных. Запишите в таблицу цифры, под которыми они </a:t>
            </a:r>
            <a:r>
              <a:rPr lang="ru-RU" sz="1200" dirty="0" smtClean="0"/>
              <a:t>указаны</a:t>
            </a:r>
            <a:r>
              <a:rPr lang="ru-RU" sz="1200" dirty="0"/>
              <a:t>.</a:t>
            </a:r>
          </a:p>
          <a:p>
            <a:r>
              <a:rPr lang="ru-RU" sz="1200" dirty="0"/>
              <a:t>1)	В результате похода, обозначенного на схеме, к Московскому государству была присоединена территория, когда-то </a:t>
            </a:r>
            <a:r>
              <a:rPr lang="ru-RU" sz="1200" dirty="0" smtClean="0"/>
              <a:t>входившая </a:t>
            </a:r>
            <a:r>
              <a:rPr lang="ru-RU" sz="1200" dirty="0"/>
              <a:t>в состав Золотой Орды.</a:t>
            </a:r>
          </a:p>
          <a:p>
            <a:r>
              <a:rPr lang="ru-RU" sz="1200" dirty="0"/>
              <a:t>2)	В правление государя, при котором был совершен обозначенный на схеме поход, к Московскому государству было присоединено Крымское ханство.</a:t>
            </a:r>
          </a:p>
          <a:p>
            <a:r>
              <a:rPr lang="ru-RU" sz="1200" dirty="0"/>
              <a:t>3)	Народы, территории проживания которых обозначены на схеме цифрами «2» и «3», принадлежат к финно-угорской группе. </a:t>
            </a:r>
          </a:p>
          <a:p>
            <a:r>
              <a:rPr lang="ru-RU" sz="1200" dirty="0"/>
              <a:t>4)	В честь похода, обозначенного на схеме, в селе Коломенском была выстроена церковь Вознесения.</a:t>
            </a:r>
          </a:p>
          <a:p>
            <a:r>
              <a:rPr lang="ru-RU" sz="1200" dirty="0"/>
              <a:t>5)	В том же веке, к которому относится обозначенный на схеме поход, в Русском государстве было учреждено патриаршество.</a:t>
            </a:r>
          </a:p>
          <a:p>
            <a:r>
              <a:rPr lang="ru-RU" sz="1200" dirty="0"/>
              <a:t>6)	Государь, совершивший обозначенный на схеме поход, правил менее двадцати лет. </a:t>
            </a:r>
          </a:p>
          <a:p>
            <a:r>
              <a:rPr lang="ru-RU" sz="1200" dirty="0"/>
              <a:t>Ответ:			</a:t>
            </a:r>
          </a:p>
          <a:p>
            <a:endParaRPr lang="ru-RU" sz="1200" dirty="0" smtClean="0"/>
          </a:p>
          <a:p>
            <a:r>
              <a:rPr lang="ru-RU" sz="1200" dirty="0" smtClean="0"/>
              <a:t>48а</a:t>
            </a:r>
            <a:r>
              <a:rPr lang="ru-RU" sz="1200" dirty="0"/>
              <a:t>.	Установите соответствие между событиями и годами: к каждой </a:t>
            </a:r>
            <a:r>
              <a:rPr lang="ru-RU" sz="1200" dirty="0" smtClean="0"/>
              <a:t>позиции </a:t>
            </a:r>
            <a:r>
              <a:rPr lang="ru-RU" sz="1200" dirty="0"/>
              <a:t>первого столбца подберите соответствующую позицию из второго столбца.</a:t>
            </a:r>
          </a:p>
          <a:p>
            <a:r>
              <a:rPr lang="ru-RU" sz="1200" dirty="0" smtClean="0"/>
              <a:t>СОБЫТИЯ</a:t>
            </a:r>
          </a:p>
          <a:p>
            <a:r>
              <a:rPr lang="ru-RU" sz="1200" dirty="0" smtClean="0"/>
              <a:t>А</a:t>
            </a:r>
            <a:r>
              <a:rPr lang="ru-RU" sz="1200" dirty="0"/>
              <a:t>)	созыв первого Земского собора</a:t>
            </a:r>
          </a:p>
          <a:p>
            <a:r>
              <a:rPr lang="ru-RU" sz="1200" dirty="0"/>
              <a:t>Б)	присоединение Пскова </a:t>
            </a:r>
          </a:p>
          <a:p>
            <a:r>
              <a:rPr lang="ru-RU" sz="1200" dirty="0"/>
              <a:t>к Московскому государству</a:t>
            </a:r>
          </a:p>
          <a:p>
            <a:r>
              <a:rPr lang="ru-RU" sz="1200" dirty="0"/>
              <a:t>В)	начало московской междоусобицы</a:t>
            </a:r>
          </a:p>
          <a:p>
            <a:r>
              <a:rPr lang="ru-RU" sz="1200" dirty="0"/>
              <a:t>Г)	«Стояние на реке Угре»	</a:t>
            </a:r>
            <a:endParaRPr lang="ru-RU" sz="1200" dirty="0" smtClean="0"/>
          </a:p>
          <a:p>
            <a:r>
              <a:rPr lang="ru-RU" sz="1200" dirty="0" smtClean="0"/>
              <a:t>ГОДЫ</a:t>
            </a:r>
            <a:endParaRPr lang="ru-RU" sz="1200" dirty="0"/>
          </a:p>
          <a:p>
            <a:r>
              <a:rPr lang="ru-RU" sz="1200" dirty="0" smtClean="0"/>
              <a:t>1</a:t>
            </a:r>
            <a:r>
              <a:rPr lang="ru-RU" sz="1200" dirty="0"/>
              <a:t>)	1425 г.</a:t>
            </a:r>
          </a:p>
          <a:p>
            <a:r>
              <a:rPr lang="ru-RU" sz="1200" dirty="0"/>
              <a:t>2)	1462 г.</a:t>
            </a:r>
          </a:p>
          <a:p>
            <a:r>
              <a:rPr lang="ru-RU" sz="1200" dirty="0"/>
              <a:t>3)	1480 г.</a:t>
            </a:r>
          </a:p>
          <a:p>
            <a:r>
              <a:rPr lang="ru-RU" sz="1200" dirty="0"/>
              <a:t>4)	1510 г.</a:t>
            </a:r>
          </a:p>
          <a:p>
            <a:r>
              <a:rPr lang="ru-RU" sz="1200" dirty="0"/>
              <a:t>5)	1549 г.</a:t>
            </a:r>
          </a:p>
          <a:p>
            <a:r>
              <a:rPr lang="ru-RU" sz="1200" dirty="0"/>
              <a:t>6)	1564 г.</a:t>
            </a:r>
          </a:p>
          <a:p>
            <a:r>
              <a:rPr lang="ru-RU" sz="1200" dirty="0"/>
              <a:t>Запишите в таблицу выбранные цифры под соответствующими буквами. </a:t>
            </a:r>
          </a:p>
          <a:p>
            <a:r>
              <a:rPr lang="ru-RU" sz="1200" dirty="0"/>
              <a:t>Ответ:	А	Б	В	Г</a:t>
            </a:r>
          </a:p>
          <a:p>
            <a:r>
              <a:rPr lang="ru-RU" sz="12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719125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8680"/>
            <a:ext cx="3888432" cy="60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75" y="692697"/>
            <a:ext cx="768464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73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23" y="333375"/>
            <a:ext cx="5876754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983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330" y="506794"/>
            <a:ext cx="6695239" cy="610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293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6672"/>
            <a:ext cx="3960440" cy="546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89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5" y="188913"/>
            <a:ext cx="8887740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47"/>
            <a:ext cx="1686705" cy="235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74" y="1247056"/>
            <a:ext cx="17031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73" y="1214311"/>
            <a:ext cx="1726654" cy="240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71" y="1196752"/>
            <a:ext cx="17031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96752"/>
            <a:ext cx="1813922" cy="252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54" y="3861048"/>
            <a:ext cx="1970336" cy="27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469" y="3826886"/>
            <a:ext cx="1898609" cy="263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0458"/>
            <a:ext cx="1950295" cy="271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881040"/>
            <a:ext cx="1920683" cy="266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618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2563"/>
            <a:ext cx="1728193" cy="226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66" y="476672"/>
            <a:ext cx="1719343" cy="228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93899"/>
            <a:ext cx="1719383" cy="226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1652"/>
            <a:ext cx="1749637" cy="228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356990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/>
              </a:rPr>
              <a:t>Содержание </a:t>
            </a:r>
            <a:r>
              <a:rPr lang="ru-RU" dirty="0">
                <a:latin typeface="Arial"/>
              </a:rPr>
              <a:t>пособий соответствует федеральному государственному образовательному стандарту. </a:t>
            </a:r>
          </a:p>
          <a:p>
            <a:pPr algn="just"/>
            <a:r>
              <a:rPr lang="ru-RU" dirty="0" smtClean="0">
                <a:latin typeface="Arial"/>
              </a:rPr>
              <a:t>Тематическое </a:t>
            </a:r>
            <a:r>
              <a:rPr lang="ru-RU" dirty="0">
                <a:latin typeface="Arial"/>
              </a:rPr>
              <a:t>наполнение пособия охватывает все темы школьного курса истории Россия, а также содержит интерактивные плакаты, задания, карты и </a:t>
            </a:r>
            <a:r>
              <a:rPr lang="ru-RU" dirty="0" smtClean="0">
                <a:latin typeface="Arial"/>
              </a:rPr>
              <a:t>фильмы. </a:t>
            </a:r>
            <a:endParaRPr lang="ru-RU" dirty="0">
              <a:latin typeface="Arial"/>
            </a:endParaRPr>
          </a:p>
          <a:p>
            <a:pPr algn="just"/>
            <a:r>
              <a:rPr lang="ru-RU" dirty="0" smtClean="0">
                <a:latin typeface="Arial"/>
              </a:rPr>
              <a:t>Пособия </a:t>
            </a:r>
            <a:r>
              <a:rPr lang="ru-RU" dirty="0">
                <a:latin typeface="Arial"/>
              </a:rPr>
              <a:t>универсальны и могут быть использованы при работе практически со всеми учебниками, включенными в Федеральный перечень учебников, рекомендованных Министерством образования и науки Российской Федерации к использованию в образовательном процессе. </a:t>
            </a:r>
          </a:p>
        </p:txBody>
      </p:sp>
    </p:spTree>
    <p:extLst>
      <p:ext uri="{BB962C8B-B14F-4D97-AF65-F5344CB8AC3E}">
        <p14:creationId xmlns:p14="http://schemas.microsoft.com/office/powerpoint/2010/main" val="2783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878"/>
            <a:ext cx="8880376" cy="662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229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9" y="0"/>
            <a:ext cx="90945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72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1437"/>
            <a:ext cx="4536504" cy="65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732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9350"/>
            <a:ext cx="3510067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65125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0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332657"/>
            <a:ext cx="4126185" cy="59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9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548680"/>
            <a:ext cx="378472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816424" cy="555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3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8964487" cy="659735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Выберите </a:t>
            </a:r>
            <a:r>
              <a:rPr lang="ru-RU" dirty="0"/>
              <a:t>одно из предложенных ниже высказываний и на его </a:t>
            </a:r>
            <a:r>
              <a:rPr lang="ru-RU" dirty="0" smtClean="0"/>
              <a:t>основе </a:t>
            </a:r>
            <a:r>
              <a:rPr lang="ru-RU" dirty="0"/>
              <a:t>напишите мини-сочинение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1</a:t>
            </a:r>
            <a:r>
              <a:rPr lang="ru-RU" dirty="0"/>
              <a:t>. «Ребенок в момент рождения не человек, а </a:t>
            </a:r>
            <a:r>
              <a:rPr lang="ru-RU" dirty="0" smtClean="0"/>
              <a:t>кандидат в </a:t>
            </a:r>
            <a:r>
              <a:rPr lang="ru-RU" dirty="0"/>
              <a:t>человека». (А. </a:t>
            </a:r>
            <a:r>
              <a:rPr lang="ru-RU" dirty="0" err="1"/>
              <a:t>Пьеррон</a:t>
            </a:r>
            <a:r>
              <a:rPr lang="ru-RU" dirty="0"/>
              <a:t>)</a:t>
            </a:r>
          </a:p>
          <a:p>
            <a:r>
              <a:rPr lang="ru-RU" dirty="0"/>
              <a:t>2. «Человек предназначен для жизни в обществе; он не </a:t>
            </a:r>
            <a:r>
              <a:rPr lang="ru-RU" dirty="0" smtClean="0"/>
              <a:t>вполне человек </a:t>
            </a:r>
            <a:r>
              <a:rPr lang="ru-RU" dirty="0"/>
              <a:t>и противоречит своей сущности, если живет отшельником</a:t>
            </a:r>
            <a:r>
              <a:rPr lang="ru-RU" dirty="0" smtClean="0"/>
              <a:t>». (</a:t>
            </a:r>
            <a:r>
              <a:rPr lang="ru-RU" dirty="0"/>
              <a:t>И. Фихте)</a:t>
            </a:r>
          </a:p>
          <a:p>
            <a:r>
              <a:rPr lang="ru-RU" dirty="0"/>
              <a:t>3. </a:t>
            </a:r>
            <a:r>
              <a:rPr lang="ru-RU" dirty="0" smtClean="0"/>
              <a:t>«</a:t>
            </a:r>
            <a:r>
              <a:rPr lang="ru-RU" dirty="0"/>
              <a:t>Животное полагает, что все его дело — жить, а человек </a:t>
            </a:r>
            <a:r>
              <a:rPr lang="ru-RU" dirty="0" smtClean="0"/>
              <a:t>жизнь принимает </a:t>
            </a:r>
            <a:r>
              <a:rPr lang="ru-RU" dirty="0"/>
              <a:t>за возможность что-нибудь делать». (А.И. Герцен)</a:t>
            </a:r>
          </a:p>
          <a:p>
            <a:r>
              <a:rPr lang="ru-RU" dirty="0" smtClean="0"/>
              <a:t>4. </a:t>
            </a:r>
            <a:r>
              <a:rPr lang="ru-RU" dirty="0"/>
              <a:t>«Развитие человека можно представить как процесс </a:t>
            </a:r>
            <a:r>
              <a:rPr lang="ru-RU" dirty="0" smtClean="0"/>
              <a:t>вытеснения </a:t>
            </a:r>
            <a:r>
              <a:rPr lang="ru-RU" dirty="0"/>
              <a:t>биологического начала иным, небиологическим». (Э.В. </a:t>
            </a:r>
            <a:r>
              <a:rPr lang="ru-RU" dirty="0" err="1" smtClean="0"/>
              <a:t>Ильенков</a:t>
            </a:r>
            <a:r>
              <a:rPr lang="ru-RU" dirty="0"/>
              <a:t>)</a:t>
            </a:r>
          </a:p>
          <a:p>
            <a:r>
              <a:rPr lang="ru-RU" dirty="0" smtClean="0"/>
              <a:t>5. </a:t>
            </a:r>
            <a:r>
              <a:rPr lang="ru-RU" dirty="0"/>
              <a:t>«Человек вне общества — или бог, или зверь». (Аристотель</a:t>
            </a:r>
            <a:r>
              <a:rPr lang="ru-RU" dirty="0" smtClean="0"/>
              <a:t>)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ФОРМУЛИРОВКА </a:t>
            </a:r>
            <a:r>
              <a:rPr lang="ru-RU" dirty="0"/>
              <a:t>ТЕМЫ</a:t>
            </a:r>
          </a:p>
          <a:p>
            <a:r>
              <a:rPr lang="ru-RU" dirty="0"/>
              <a:t>• Сущность человека</a:t>
            </a:r>
          </a:p>
          <a:p>
            <a:r>
              <a:rPr lang="ru-RU" dirty="0"/>
              <a:t>• Как общество преобразует биологическую природу человека?</a:t>
            </a:r>
          </a:p>
        </p:txBody>
      </p:sp>
    </p:spTree>
    <p:extLst>
      <p:ext uri="{BB962C8B-B14F-4D97-AF65-F5344CB8AC3E}">
        <p14:creationId xmlns:p14="http://schemas.microsoft.com/office/powerpoint/2010/main" val="6371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16632"/>
            <a:ext cx="8964487" cy="674136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ФАКТЫ И </a:t>
            </a:r>
            <a:r>
              <a:rPr lang="ru-RU" dirty="0" smtClean="0"/>
              <a:t>ПРИМЕРЫ</a:t>
            </a:r>
          </a:p>
          <a:p>
            <a:pPr algn="ctr"/>
            <a:r>
              <a:rPr lang="ru-RU" dirty="0" smtClean="0"/>
              <a:t>ЛИТЕРАТУРА</a:t>
            </a:r>
          </a:p>
          <a:p>
            <a:pPr algn="just"/>
            <a:r>
              <a:rPr lang="ru-RU" dirty="0"/>
              <a:t>Гарри Галлер — герой романа Г. </a:t>
            </a:r>
            <a:r>
              <a:rPr lang="ru-RU" dirty="0" smtClean="0"/>
              <a:t>Гессе «</a:t>
            </a:r>
            <a:r>
              <a:rPr lang="ru-RU" dirty="0"/>
              <a:t>Степной волк» — пример </a:t>
            </a:r>
            <a:r>
              <a:rPr lang="ru-RU" dirty="0" smtClean="0"/>
              <a:t>эксцентричной </a:t>
            </a:r>
            <a:r>
              <a:rPr lang="ru-RU" dirty="0"/>
              <a:t>и волевой личности. </a:t>
            </a:r>
            <a:r>
              <a:rPr lang="ru-RU" dirty="0" smtClean="0"/>
              <a:t>Галлер одаренный </a:t>
            </a:r>
            <a:r>
              <a:rPr lang="ru-RU" dirty="0"/>
              <a:t>творческий человек, </a:t>
            </a:r>
            <a:r>
              <a:rPr lang="ru-RU" dirty="0" smtClean="0"/>
              <a:t>но чувствует </a:t>
            </a:r>
            <a:r>
              <a:rPr lang="ru-RU" dirty="0"/>
              <a:t>себя одиноким в обществе</a:t>
            </a:r>
            <a:r>
              <a:rPr lang="ru-RU" dirty="0" smtClean="0"/>
              <a:t>. Гессе </a:t>
            </a:r>
            <a:r>
              <a:rPr lang="ru-RU" dirty="0"/>
              <a:t>показывает, что Галлеру </a:t>
            </a:r>
            <a:r>
              <a:rPr lang="ru-RU" dirty="0" smtClean="0"/>
              <a:t>трудно обрести </a:t>
            </a:r>
            <a:r>
              <a:rPr lang="ru-RU" dirty="0"/>
              <a:t>связь между идеальными </a:t>
            </a:r>
            <a:r>
              <a:rPr lang="ru-RU" dirty="0" smtClean="0"/>
              <a:t>целями </a:t>
            </a:r>
            <a:r>
              <a:rPr lang="ru-RU" dirty="0"/>
              <a:t>и реальными возможностями</a:t>
            </a:r>
            <a:r>
              <a:rPr lang="ru-RU" dirty="0" smtClean="0"/>
              <a:t>. Он </a:t>
            </a:r>
            <a:r>
              <a:rPr lang="ru-RU" dirty="0"/>
              <a:t>сравнивает своего героя с волком</a:t>
            </a:r>
            <a:r>
              <a:rPr lang="ru-RU" dirty="0" smtClean="0"/>
              <a:t>, которого </a:t>
            </a:r>
            <a:r>
              <a:rPr lang="ru-RU" dirty="0"/>
              <a:t>общество вынуждает </a:t>
            </a:r>
            <a:r>
              <a:rPr lang="ru-RU" dirty="0" smtClean="0"/>
              <a:t>изменить </a:t>
            </a:r>
            <a:r>
              <a:rPr lang="ru-RU" dirty="0"/>
              <a:t>свою природу — начать </a:t>
            </a:r>
            <a:r>
              <a:rPr lang="ru-RU" dirty="0" smtClean="0"/>
              <a:t>вести стадный </a:t>
            </a:r>
            <a:r>
              <a:rPr lang="ru-RU" dirty="0"/>
              <a:t>образ жизни. Город </a:t>
            </a:r>
            <a:r>
              <a:rPr lang="ru-RU" dirty="0" smtClean="0"/>
              <a:t>кажется ему </a:t>
            </a:r>
            <a:r>
              <a:rPr lang="ru-RU" dirty="0"/>
              <a:t>пустынной степью — это </a:t>
            </a:r>
            <a:r>
              <a:rPr lang="ru-RU" dirty="0" smtClean="0"/>
              <a:t>образ природного </a:t>
            </a:r>
            <a:r>
              <a:rPr lang="ru-RU" dirty="0"/>
              <a:t>начала в человеке. Но </a:t>
            </a:r>
            <a:r>
              <a:rPr lang="ru-RU" dirty="0" smtClean="0"/>
              <a:t>тяга </a:t>
            </a:r>
            <a:r>
              <a:rPr lang="ru-RU" dirty="0"/>
              <a:t>личности к творчеству </a:t>
            </a:r>
            <a:r>
              <a:rPr lang="ru-RU" dirty="0" smtClean="0"/>
              <a:t>способна преодолеть </a:t>
            </a:r>
            <a:r>
              <a:rPr lang="ru-RU" dirty="0"/>
              <a:t>объективные </a:t>
            </a:r>
            <a:r>
              <a:rPr lang="ru-RU" dirty="0" smtClean="0"/>
              <a:t>преграды между </a:t>
            </a:r>
            <a:r>
              <a:rPr lang="ru-RU" dirty="0"/>
              <a:t>душой (вечным) и </a:t>
            </a:r>
            <a:r>
              <a:rPr lang="ru-RU" dirty="0" smtClean="0"/>
              <a:t>телом (</a:t>
            </a:r>
            <a:r>
              <a:rPr lang="ru-RU" dirty="0"/>
              <a:t>смертным). Как волк </a:t>
            </a:r>
            <a:r>
              <a:rPr lang="ru-RU" dirty="0" smtClean="0"/>
              <a:t>посвящает свою </a:t>
            </a:r>
            <a:r>
              <a:rPr lang="ru-RU" dirty="0"/>
              <a:t>жизнь поискам пищи, так </a:t>
            </a:r>
            <a:r>
              <a:rPr lang="ru-RU" dirty="0" smtClean="0"/>
              <a:t>Галлер </a:t>
            </a:r>
            <a:r>
              <a:rPr lang="ru-RU" dirty="0"/>
              <a:t>непрестанно ищет истину — то</a:t>
            </a:r>
            <a:r>
              <a:rPr lang="ru-RU" dirty="0" smtClean="0"/>
              <a:t>, что </a:t>
            </a:r>
            <a:r>
              <a:rPr lang="ru-RU" dirty="0"/>
              <a:t>помогает ему примирить в </a:t>
            </a:r>
            <a:r>
              <a:rPr lang="ru-RU" dirty="0" smtClean="0"/>
              <a:t>себе природное </a:t>
            </a:r>
            <a:r>
              <a:rPr lang="ru-RU" dirty="0"/>
              <a:t>и социальное начало</a:t>
            </a:r>
          </a:p>
        </p:txBody>
      </p:sp>
    </p:spTree>
    <p:extLst>
      <p:ext uri="{BB962C8B-B14F-4D97-AF65-F5344CB8AC3E}">
        <p14:creationId xmlns:p14="http://schemas.microsoft.com/office/powerpoint/2010/main" val="41279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8640"/>
            <a:ext cx="8964487" cy="66693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SchoolBookC-Bold"/>
              </a:rPr>
              <a:t>СОЦИАЛЬНАЯ </a:t>
            </a:r>
            <a:r>
              <a:rPr lang="ru-RU" b="1" dirty="0" smtClean="0">
                <a:latin typeface="SchoolBookC-Bold"/>
              </a:rPr>
              <a:t>ПРАКТИКА</a:t>
            </a:r>
          </a:p>
          <a:p>
            <a:pPr algn="just"/>
            <a:r>
              <a:rPr lang="ru-RU" dirty="0"/>
              <a:t>Примером роли биологического и </a:t>
            </a:r>
            <a:r>
              <a:rPr lang="ru-RU" dirty="0" smtClean="0"/>
              <a:t>социального </a:t>
            </a:r>
            <a:r>
              <a:rPr lang="ru-RU" dirty="0"/>
              <a:t>в развитии человека </a:t>
            </a:r>
            <a:r>
              <a:rPr lang="ru-RU" dirty="0" smtClean="0"/>
              <a:t>является </a:t>
            </a:r>
            <a:r>
              <a:rPr lang="ru-RU" dirty="0"/>
              <a:t>«синдром Маугли». Дети, </a:t>
            </a:r>
            <a:r>
              <a:rPr lang="ru-RU" dirty="0" smtClean="0"/>
              <a:t>лишенные </a:t>
            </a:r>
            <a:r>
              <a:rPr lang="ru-RU" dirty="0"/>
              <a:t>общества на раннем </a:t>
            </a:r>
            <a:r>
              <a:rPr lang="ru-RU" dirty="0" smtClean="0"/>
              <a:t>этапе развития</a:t>
            </a:r>
            <a:r>
              <a:rPr lang="ru-RU" dirty="0"/>
              <a:t>, оказывались не </a:t>
            </a:r>
            <a:r>
              <a:rPr lang="ru-RU" dirty="0" smtClean="0"/>
              <a:t>способными </a:t>
            </a:r>
            <a:r>
              <a:rPr lang="ru-RU" dirty="0"/>
              <a:t>освоить речь и получить </a:t>
            </a:r>
            <a:r>
              <a:rPr lang="ru-RU" dirty="0" smtClean="0"/>
              <a:t>социальные </a:t>
            </a:r>
            <a:r>
              <a:rPr lang="ru-RU" dirty="0"/>
              <a:t>навыки, соответствующие </a:t>
            </a:r>
            <a:r>
              <a:rPr lang="ru-RU" dirty="0" smtClean="0"/>
              <a:t>своему </a:t>
            </a:r>
            <a:r>
              <a:rPr lang="ru-RU" dirty="0"/>
              <a:t>возрасту. В 1867 г. </a:t>
            </a:r>
            <a:r>
              <a:rPr lang="ru-RU" dirty="0" smtClean="0"/>
              <a:t>6-летнего мальчика</a:t>
            </a:r>
            <a:r>
              <a:rPr lang="ru-RU" dirty="0"/>
              <a:t>, которой был воспитан </a:t>
            </a:r>
            <a:r>
              <a:rPr lang="ru-RU" dirty="0" smtClean="0"/>
              <a:t>стаей </a:t>
            </a:r>
            <a:r>
              <a:rPr lang="ru-RU" dirty="0"/>
              <a:t>волков, нашли в Индии. В 1920 г</a:t>
            </a:r>
            <a:r>
              <a:rPr lang="ru-RU" dirty="0" smtClean="0"/>
              <a:t>. там </a:t>
            </a:r>
            <a:r>
              <a:rPr lang="ru-RU" dirty="0"/>
              <a:t>же были обнаружены две </a:t>
            </a:r>
            <a:r>
              <a:rPr lang="ru-RU" dirty="0" smtClean="0"/>
              <a:t>девочки 1,5 </a:t>
            </a:r>
            <a:r>
              <a:rPr lang="ru-RU" dirty="0"/>
              <a:t>и 8 лет. В 1996 г. в Нигерии </a:t>
            </a:r>
            <a:r>
              <a:rPr lang="ru-RU" dirty="0" smtClean="0"/>
              <a:t>был найден </a:t>
            </a:r>
            <a:r>
              <a:rPr lang="ru-RU" dirty="0"/>
              <a:t>2-летний мальчик, </a:t>
            </a:r>
            <a:r>
              <a:rPr lang="ru-RU" dirty="0" smtClean="0"/>
              <a:t>воспитанный </a:t>
            </a:r>
            <a:r>
              <a:rPr lang="ru-RU" dirty="0"/>
              <a:t>шимпанзе и перенявший </a:t>
            </a:r>
            <a:r>
              <a:rPr lang="ru-RU" dirty="0" smtClean="0"/>
              <a:t>повадки </a:t>
            </a:r>
            <a:r>
              <a:rPr lang="ru-RU" dirty="0"/>
              <a:t>обезьян. В России в 2008 г. </a:t>
            </a:r>
            <a:r>
              <a:rPr lang="ru-RU" dirty="0" smtClean="0"/>
              <a:t>мальчик </a:t>
            </a:r>
            <a:r>
              <a:rPr lang="ru-RU" dirty="0"/>
              <a:t>6 лет в городе Волгограде </a:t>
            </a:r>
            <a:r>
              <a:rPr lang="ru-RU" dirty="0" smtClean="0"/>
              <a:t>был лишен </a:t>
            </a:r>
            <a:r>
              <a:rPr lang="ru-RU" dirty="0"/>
              <a:t>общения. Он </a:t>
            </a:r>
            <a:r>
              <a:rPr lang="ru-RU" dirty="0" smtClean="0"/>
              <a:t>содержался матерью</a:t>
            </a:r>
            <a:r>
              <a:rPr lang="ru-RU" dirty="0"/>
              <a:t>, которая не общалась с </a:t>
            </a:r>
            <a:r>
              <a:rPr lang="ru-RU" dirty="0" smtClean="0"/>
              <a:t>ребенком</a:t>
            </a:r>
            <a:r>
              <a:rPr lang="ru-RU" dirty="0"/>
              <a:t>, в комнате с попугаями. </a:t>
            </a:r>
            <a:r>
              <a:rPr lang="ru-RU" dirty="0" smtClean="0"/>
              <a:t>Это имело </a:t>
            </a:r>
            <a:r>
              <a:rPr lang="ru-RU" dirty="0"/>
              <a:t>необратимые последствия </a:t>
            </a:r>
            <a:r>
              <a:rPr lang="ru-RU" dirty="0" smtClean="0"/>
              <a:t>для развития </a:t>
            </a:r>
            <a:r>
              <a:rPr lang="ru-RU" dirty="0"/>
              <a:t>малыша: он не мог </a:t>
            </a:r>
            <a:r>
              <a:rPr lang="ru-RU" dirty="0" smtClean="0"/>
              <a:t>говорить</a:t>
            </a:r>
            <a:r>
              <a:rPr lang="ru-RU" dirty="0"/>
              <a:t>, использовал жесты для </a:t>
            </a:r>
            <a:r>
              <a:rPr lang="ru-RU" dirty="0" smtClean="0"/>
              <a:t>выражения </a:t>
            </a:r>
            <a:r>
              <a:rPr lang="ru-RU" dirty="0"/>
              <a:t>эмоций</a:t>
            </a:r>
          </a:p>
        </p:txBody>
      </p:sp>
    </p:spTree>
    <p:extLst>
      <p:ext uri="{BB962C8B-B14F-4D97-AF65-F5344CB8AC3E}">
        <p14:creationId xmlns:p14="http://schemas.microsoft.com/office/powerpoint/2010/main" val="15268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548680"/>
            <a:ext cx="3836789" cy="546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1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1"/>
            <a:ext cx="3528392" cy="502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8880"/>
            <a:ext cx="2592288" cy="374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6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816424" cy="526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72"/>
            <a:ext cx="369996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2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4104456" cy="603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5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02" y="404665"/>
            <a:ext cx="591291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006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0688"/>
            <a:ext cx="3816424" cy="591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5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141116" cy="540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332656"/>
            <a:ext cx="388843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НАГЛЯДНОЕ ОБЩЕСТВОЗНАНИЕ. </a:t>
            </a: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10 </a:t>
            </a:r>
            <a:r>
              <a:rPr lang="ru-RU" dirty="0"/>
              <a:t>–11 КЛАССЫ. </a:t>
            </a:r>
            <a:endParaRPr lang="ru-RU" dirty="0" smtClean="0"/>
          </a:p>
          <a:p>
            <a:pPr algn="ctr"/>
            <a:endParaRPr lang="ru-RU" dirty="0" smtClean="0"/>
          </a:p>
          <a:p>
            <a:r>
              <a:rPr lang="ru-RU" dirty="0" smtClean="0"/>
              <a:t>Учебное </a:t>
            </a:r>
            <a:r>
              <a:rPr lang="ru-RU" dirty="0"/>
              <a:t>мультимедиа программное обеспечение для любых типов интерактивных досок, проекторов и иного оборудования. Для платформ </a:t>
            </a:r>
            <a:r>
              <a:rPr lang="ru-RU" dirty="0" err="1"/>
              <a:t>Windows</a:t>
            </a:r>
            <a:r>
              <a:rPr lang="ru-RU" dirty="0"/>
              <a:t>, </a:t>
            </a:r>
            <a:r>
              <a:rPr lang="ru-RU" dirty="0" err="1"/>
              <a:t>Linux</a:t>
            </a:r>
            <a:r>
              <a:rPr lang="ru-RU" dirty="0"/>
              <a:t>, </a:t>
            </a:r>
            <a:r>
              <a:rPr lang="ru-RU" dirty="0" err="1"/>
              <a:t>Mac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/>
              <a:t>Содержание пособий соответствует Федеральному государственному образовательному стандарту.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Тематическое </a:t>
            </a:r>
            <a:r>
              <a:rPr lang="ru-RU" dirty="0"/>
              <a:t>наполнение пособия охватывают все темы школьного курса обществознания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9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7799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632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8" y="332656"/>
            <a:ext cx="867834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9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640871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61295"/>
            <a:ext cx="4608512" cy="459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68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2749443" cy="38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340768"/>
            <a:ext cx="275775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564905"/>
            <a:ext cx="2566559" cy="363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9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206" y="0"/>
            <a:ext cx="4737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9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01" y="188913"/>
            <a:ext cx="4607036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8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222340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517116" cy="358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2"/>
            <a:ext cx="2520280" cy="364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9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587</TotalTime>
  <Words>754</Words>
  <Application>Microsoft Office PowerPoint</Application>
  <PresentationFormat>Экран (4:3)</PresentationFormat>
  <Paragraphs>102</Paragraphs>
  <Slides>43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CYBER</dc:creator>
  <cp:lastModifiedBy>CYBER</cp:lastModifiedBy>
  <cp:revision>36</cp:revision>
  <dcterms:created xsi:type="dcterms:W3CDTF">2020-08-21T07:14:10Z</dcterms:created>
  <dcterms:modified xsi:type="dcterms:W3CDTF">2020-08-25T11:28:00Z</dcterms:modified>
</cp:coreProperties>
</file>